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838" r:id="rId2"/>
    <p:sldMasterId id="2147483840" r:id="rId3"/>
  </p:sldMasterIdLst>
  <p:notesMasterIdLst>
    <p:notesMasterId r:id="rId27"/>
  </p:notesMasterIdLst>
  <p:handoutMasterIdLst>
    <p:handoutMasterId r:id="rId28"/>
  </p:handoutMasterIdLst>
  <p:sldIdLst>
    <p:sldId id="587" r:id="rId4"/>
    <p:sldId id="812" r:id="rId5"/>
    <p:sldId id="792" r:id="rId6"/>
    <p:sldId id="719" r:id="rId7"/>
    <p:sldId id="732" r:id="rId8"/>
    <p:sldId id="731" r:id="rId9"/>
    <p:sldId id="734" r:id="rId10"/>
    <p:sldId id="735" r:id="rId11"/>
    <p:sldId id="737" r:id="rId12"/>
    <p:sldId id="810" r:id="rId13"/>
    <p:sldId id="736" r:id="rId14"/>
    <p:sldId id="738" r:id="rId15"/>
    <p:sldId id="811" r:id="rId16"/>
    <p:sldId id="742" r:id="rId17"/>
    <p:sldId id="739" r:id="rId18"/>
    <p:sldId id="740" r:id="rId19"/>
    <p:sldId id="744" r:id="rId20"/>
    <p:sldId id="743" r:id="rId21"/>
    <p:sldId id="745" r:id="rId22"/>
    <p:sldId id="749" r:id="rId23"/>
    <p:sldId id="748" r:id="rId24"/>
    <p:sldId id="747" r:id="rId25"/>
    <p:sldId id="535" r:id="rId26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708">
          <p15:clr>
            <a:srgbClr val="A4A3A4"/>
          </p15:clr>
        </p15:guide>
        <p15:guide id="3" pos="2880">
          <p15:clr>
            <a:srgbClr val="A4A3A4"/>
          </p15:clr>
        </p15:guide>
        <p15:guide id="4" pos="1111">
          <p15:clr>
            <a:srgbClr val="A4A3A4"/>
          </p15:clr>
        </p15:guide>
        <p15:guide id="5" pos="158">
          <p15:clr>
            <a:srgbClr val="A4A3A4"/>
          </p15:clr>
        </p15:guide>
        <p15:guide id="6" pos="11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CC"/>
    <a:srgbClr val="DADBDC"/>
    <a:srgbClr val="0000FF"/>
    <a:srgbClr val="808000"/>
    <a:srgbClr val="336600"/>
    <a:srgbClr val="006600"/>
    <a:srgbClr val="0099CC"/>
    <a:srgbClr val="8B72AA"/>
    <a:srgbClr val="3699D6"/>
    <a:srgbClr val="3F94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9" autoAdjust="0"/>
    <p:restoredTop sz="99694" autoAdjust="0"/>
  </p:normalViewPr>
  <p:slideViewPr>
    <p:cSldViewPr snapToObjects="1">
      <p:cViewPr varScale="1">
        <p:scale>
          <a:sx n="116" d="100"/>
          <a:sy n="116" d="100"/>
        </p:scale>
        <p:origin x="-1608" y="-96"/>
      </p:cViewPr>
      <p:guideLst>
        <p:guide orient="horz" pos="2160"/>
        <p:guide orient="horz" pos="708"/>
        <p:guide pos="2880"/>
        <p:guide pos="1111"/>
        <p:guide pos="158"/>
        <p:guide pos="11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0" d="100"/>
          <a:sy n="60" d="100"/>
        </p:scale>
        <p:origin x="-2280" y="-90"/>
      </p:cViewPr>
      <p:guideLst>
        <p:guide orient="horz" pos="3132"/>
        <p:guide pos="213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8E06641-E5BD-4A00-82EB-C6A476E52269}" type="datetimeFigureOut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8EAD12-F9E8-49BA-BC15-C2586FDFB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9240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A5FE5B-CD10-41E2-8DF6-BCC2418682C5}" type="datetimeFigureOut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52772D-4C5E-42B6-8EFE-E65E09071CE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5210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 txBox="1">
            <a:spLocks/>
          </p:cNvSpPr>
          <p:nvPr userDrawn="1"/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lt"/>
              <a:ea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189AA1AA-256E-4F57-8AA3-CF7082169FB2}" type="datetime1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E81EE31-E6E1-400E-8749-EEF97B17DF1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 userDrawn="1"/>
        </p:nvCxnSpPr>
        <p:spPr>
          <a:xfrm>
            <a:off x="179388" y="1196975"/>
            <a:ext cx="8713787" cy="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 userDrawn="1"/>
        </p:nvCxnSpPr>
        <p:spPr>
          <a:xfrm>
            <a:off x="2555875" y="1214438"/>
            <a:ext cx="0" cy="545465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23"/>
          <p:cNvSpPr txBox="1"/>
          <p:nvPr userDrawn="1"/>
        </p:nvSpPr>
        <p:spPr>
          <a:xfrm>
            <a:off x="93663" y="6453188"/>
            <a:ext cx="2317750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http://www.ncas.or.kr</a:t>
            </a:r>
            <a:endParaRPr lang="ko-KR" altLang="en-US" sz="1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이용안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9FC53507-3DB5-4EEC-B0CF-EDA848E23832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6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모서리가 둥근 직사각형 7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모서리가 둥근 직사각형 9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모서리가 둥근 직사각형 10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2" name="그림 21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회원가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224D86A-FF01-417B-AA8E-CC2DF9283979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정보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76AEAE4-7418-4F9D-95D7-27A3CA198336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지원신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78A71C6-D47A-4D60-9C27-7F18AEFD2F8E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381C268-1EEC-450A-8306-FF4E7768B72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905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905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pic>
        <p:nvPicPr>
          <p:cNvPr id="17" name="그림 16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+mn-ea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07C68AA-1800-48CF-AF44-3401ADC5353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9" name="직사각형 18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" name="그림 19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9BF11B2-1B13-48DC-ACEA-2EE7A941B913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0" y="836613"/>
            <a:ext cx="9144000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1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2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모서리가 둥근 직사각형 16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1" name="그림 20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4" name="TextBox 23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441" r:id="rId1"/>
    <p:sldLayoutId id="2147485442" r:id="rId2"/>
    <p:sldLayoutId id="2147485443" r:id="rId3"/>
    <p:sldLayoutId id="2147485444" r:id="rId4"/>
    <p:sldLayoutId id="2147485445" r:id="rId5"/>
    <p:sldLayoutId id="2147485446" r:id="rId6"/>
    <p:sldLayoutId id="2147485447" r:id="rId7"/>
    <p:sldLayoutId id="2147485448" r:id="rId8"/>
    <p:sldLayoutId id="2147485449" r:id="rId9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ork\2010년\1004\자통3차\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2FA380A-20FA-4C88-937E-49C9484BBBE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work\2010년\1004\자통3차\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A4CE6BA-F3BA-4898-A183-972AC43D52C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0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그림 8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그림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620713"/>
            <a:ext cx="268922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44513" y="1557338"/>
            <a:ext cx="8056562" cy="161582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4000" b="1" spc="-200" dirty="0" smtClean="0">
                <a:latin typeface="나눔고딕" pitchFamily="50" charset="-127"/>
                <a:ea typeface="나눔고딕" pitchFamily="50" charset="-127"/>
              </a:rPr>
              <a:t>국가문화예술지원시스템 사용방법</a:t>
            </a:r>
            <a:endParaRPr lang="en-US" altLang="ko-KR" sz="4000" b="1" spc="-200" dirty="0" smtClean="0">
              <a:latin typeface="나눔고딕" pitchFamily="50" charset="-127"/>
              <a:ea typeface="나눔고딕" pitchFamily="50" charset="-127"/>
            </a:endParaRPr>
          </a:p>
          <a:p>
            <a:pPr algn="ctr">
              <a:lnSpc>
                <a:spcPct val="150000"/>
              </a:lnSpc>
              <a:defRPr/>
            </a:pPr>
            <a:r>
              <a:rPr lang="ko-KR" altLang="en-US" sz="3000" dirty="0" smtClean="0">
                <a:latin typeface="나눔바른고딕" pitchFamily="50" charset="-127"/>
                <a:ea typeface="나눔바른고딕" pitchFamily="50" charset="-127"/>
              </a:rPr>
              <a:t>메뉴안내</a:t>
            </a:r>
            <a:r>
              <a:rPr lang="en-US" altLang="ko-KR" sz="3000" dirty="0" smtClean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3000" dirty="0" smtClean="0">
                <a:latin typeface="나눔바른고딕" pitchFamily="50" charset="-127"/>
                <a:ea typeface="나눔바른고딕" pitchFamily="50" charset="-127"/>
              </a:rPr>
              <a:t>정보변경</a:t>
            </a:r>
            <a:endParaRPr lang="en-US" altLang="ko-KR" sz="3000" dirty="0">
              <a:latin typeface="나눔바른고딕" pitchFamily="50" charset="-127"/>
              <a:ea typeface="나눔바른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5822635"/>
              </p:ext>
            </p:extLst>
          </p:nvPr>
        </p:nvGraphicFramePr>
        <p:xfrm>
          <a:off x="898868" y="4284908"/>
          <a:ext cx="1676400" cy="72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177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900" b="0" kern="1200" baseline="0" dirty="0">
                          <a:ln>
                            <a:solidFill>
                              <a:srgbClr val="0096D6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한국문화예술위원회 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kern="12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Arial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baseline="0" dirty="0" smtClean="0">
                          <a:ln>
                            <a:solidFill>
                              <a:srgbClr val="0096D6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2020.11.</a:t>
                      </a:r>
                      <a:endParaRPr lang="ko-KR" altLang="en-US" sz="800" kern="1200" baseline="0" dirty="0">
                        <a:ln>
                          <a:solidFill>
                            <a:srgbClr val="0096D6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13" name="직선 연결선 12"/>
          <p:cNvCxnSpPr/>
          <p:nvPr/>
        </p:nvCxnSpPr>
        <p:spPr>
          <a:xfrm>
            <a:off x="827088" y="4165600"/>
            <a:ext cx="166687" cy="0"/>
          </a:xfrm>
          <a:prstGeom prst="line">
            <a:avLst/>
          </a:prstGeom>
          <a:ln w="12700">
            <a:solidFill>
              <a:srgbClr val="C15D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827088" y="5013325"/>
            <a:ext cx="166687" cy="0"/>
          </a:xfrm>
          <a:prstGeom prst="line">
            <a:avLst/>
          </a:prstGeom>
          <a:ln w="12700">
            <a:solidFill>
              <a:srgbClr val="C15D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395420" y="5589300"/>
            <a:ext cx="6416831" cy="2001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본 자료는 당사에게만 제공되는 자료로 당사의 동의 없이 본 자료를 무단으로 복제 전송 인용 배포하는 행위는 법으로 금지되어 있습니다.</a:t>
            </a:r>
            <a:r>
              <a:rPr lang="en-US" altLang="ko-KR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ko-KR" altLang="en-US" sz="701" kern="0" dirty="0">
              <a:ln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" y="5783263"/>
            <a:ext cx="3095625" cy="107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spcBef>
                <a:spcPts val="100"/>
              </a:spcBef>
              <a:defRPr/>
            </a:pPr>
            <a:r>
              <a:rPr lang="en-US" altLang="ko-KR" sz="70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Copyrights 2015. Arts Council Korea.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000" y="1080000"/>
            <a:ext cx="6696000" cy="5371212"/>
          </a:xfrm>
          <a:prstGeom prst="rect">
            <a:avLst/>
          </a:prstGeom>
        </p:spPr>
      </p:pic>
      <p:sp>
        <p:nvSpPr>
          <p:cNvPr id="51203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출력 버튼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정보 수정 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개인정보 출력 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         </a:t>
            </a:r>
          </a:p>
        </p:txBody>
      </p:sp>
      <p:sp>
        <p:nvSpPr>
          <p:cNvPr id="6" name="타원 5"/>
          <p:cNvSpPr/>
          <p:nvPr/>
        </p:nvSpPr>
        <p:spPr>
          <a:xfrm>
            <a:off x="122236" y="189349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337696" y="1904609"/>
            <a:ext cx="2160300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</a:rPr>
              <a:t>개인명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개명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또는 회원 가입 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이름을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잘못 입력한 경우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후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 담당자가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승인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하면 시스템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에서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22236" y="427831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4"/>
          <p:cNvSpPr txBox="1">
            <a:spLocks noChangeArrowheads="1"/>
          </p:cNvSpPr>
          <p:nvPr/>
        </p:nvSpPr>
        <p:spPr bwMode="auto">
          <a:xfrm>
            <a:off x="403224" y="4298950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비밀번호는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자리 이상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숫자와 문자 조합으로 변경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22236" y="38385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4"/>
          <p:cNvSpPr txBox="1">
            <a:spLocks noChangeArrowheads="1"/>
          </p:cNvSpPr>
          <p:nvPr/>
        </p:nvSpPr>
        <p:spPr bwMode="auto">
          <a:xfrm>
            <a:off x="403224" y="3857625"/>
            <a:ext cx="20224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아이디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 시 등록한 아이디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85595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251400" y="4897438"/>
            <a:ext cx="2232310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개인정보 입력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행추가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클릭 후 개인정보 입력 가능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등록 정보 클릭 후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행삭제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가능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스크롤 바 이동하여 해당 사항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173038" y="5805487"/>
            <a:ext cx="2093912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모든 정보 수정 후에는 반드시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버튼을 클릭하여 저장 여부 확인 필요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49513" y="1637274"/>
            <a:ext cx="1089025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54648" y="2464444"/>
            <a:ext cx="1016000" cy="2413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000618" y="2492936"/>
            <a:ext cx="9000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7805738" y="22447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41943" y="2864622"/>
            <a:ext cx="792163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759450" y="4947084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59450" y="5267115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581650" y="2609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744913" y="5137106"/>
            <a:ext cx="1881187" cy="414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5538788" y="5221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538788" y="4857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725863" y="5589588"/>
            <a:ext cx="5167312" cy="7921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8189868" y="5649658"/>
            <a:ext cx="6858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936516" y="2447065"/>
            <a:ext cx="165100" cy="3960812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1" name="그림 30" descr="20190508_135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3896" y="3882407"/>
            <a:ext cx="1164725" cy="2354881"/>
          </a:xfrm>
          <a:prstGeom prst="rect">
            <a:avLst/>
          </a:prstGeom>
        </p:spPr>
      </p:pic>
      <p:sp>
        <p:nvSpPr>
          <p:cNvPr id="26" name="타원 25"/>
          <p:cNvSpPr/>
          <p:nvPr/>
        </p:nvSpPr>
        <p:spPr>
          <a:xfrm>
            <a:off x="3517900" y="5184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3517900" y="5735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754648" y="4057650"/>
            <a:ext cx="3121608" cy="1936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122236" y="30294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3602038" y="38576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24"/>
          <p:cNvSpPr txBox="1">
            <a:spLocks noChangeArrowheads="1"/>
          </p:cNvSpPr>
          <p:nvPr/>
        </p:nvSpPr>
        <p:spPr bwMode="auto">
          <a:xfrm>
            <a:off x="427038" y="3049712"/>
            <a:ext cx="2022475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등록소재지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회원가입시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입력하면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내정보방에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광역시도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시군구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자동으로 입력됨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공란일 경우 등록소재지 선택하여 입력 후 저장하여 적용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8000" y="1080000"/>
            <a:ext cx="6300000" cy="465319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2709" y="1541382"/>
            <a:ext cx="4771657" cy="4896000"/>
          </a:xfrm>
          <a:prstGeom prst="rect">
            <a:avLst/>
          </a:prstGeom>
        </p:spPr>
      </p:pic>
      <p:sp>
        <p:nvSpPr>
          <p:cNvPr id="52228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088003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출력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나의 상세 정보는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미리보기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를 통해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각 신청서에 함께 출력되는 개인 상세 정보를 사전에 확인 및 보완 가능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127911" y="1174795"/>
            <a:ext cx="539750" cy="2524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7956550" y="925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522712" y="1501731"/>
            <a:ext cx="4865818" cy="49688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544590" y="2538753"/>
            <a:ext cx="755650" cy="2524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000" y="1080000"/>
            <a:ext cx="6656400" cy="5194301"/>
          </a:xfrm>
          <a:prstGeom prst="rect">
            <a:avLst/>
          </a:prstGeom>
        </p:spPr>
      </p:pic>
      <p:sp>
        <p:nvSpPr>
          <p:cNvPr id="53251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708400" y="2708275"/>
            <a:ext cx="158432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834066" y="5241601"/>
            <a:ext cx="61200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602976" y="5561798"/>
            <a:ext cx="61200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13921" y="5397176"/>
            <a:ext cx="1800000" cy="36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204642" y="551597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565178" y="515947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586908" y="531851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671557" y="2835486"/>
            <a:ext cx="203791" cy="3473914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07950" y="20701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TextBox 22"/>
          <p:cNvSpPr txBox="1">
            <a:spLocks noChangeArrowheads="1"/>
          </p:cNvSpPr>
          <p:nvPr/>
        </p:nvSpPr>
        <p:spPr bwMode="auto">
          <a:xfrm>
            <a:off x="323410" y="2070100"/>
            <a:ext cx="2088003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단체명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및 이력조회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단체명이 변경된 경우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                  [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107950" y="44307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TextBox 24"/>
          <p:cNvSpPr txBox="1">
            <a:spLocks noChangeArrowheads="1"/>
          </p:cNvSpPr>
          <p:nvPr/>
        </p:nvSpPr>
        <p:spPr bwMode="auto">
          <a:xfrm>
            <a:off x="323410" y="4430713"/>
            <a:ext cx="216102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대표자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및 이력조회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단체의 대표자가 변경된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경우 신규 대표자 개인회원가입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160300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단체정보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기본 메뉴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기본정보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공간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시설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인력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재정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기타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정보 조회 및 수정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정보 수정 후 반드시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저장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07950" y="55626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TextBox 24"/>
          <p:cNvSpPr txBox="1">
            <a:spLocks noChangeArrowheads="1"/>
          </p:cNvSpPr>
          <p:nvPr/>
        </p:nvSpPr>
        <p:spPr bwMode="auto">
          <a:xfrm>
            <a:off x="323410" y="5562600"/>
            <a:ext cx="2016565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대표자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정보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단체의 대표자 정보 확인 가능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정보 수정 필요 시 대표자 개인의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 아이디로 로그인하여 정보 수정 </a:t>
            </a:r>
          </a:p>
        </p:txBody>
      </p:sp>
      <p:sp>
        <p:nvSpPr>
          <p:cNvPr id="40" name="타원 39"/>
          <p:cNvSpPr/>
          <p:nvPr/>
        </p:nvSpPr>
        <p:spPr>
          <a:xfrm>
            <a:off x="107950" y="3670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TextBox 24"/>
          <p:cNvSpPr txBox="1">
            <a:spLocks noChangeArrowheads="1"/>
          </p:cNvSpPr>
          <p:nvPr/>
        </p:nvSpPr>
        <p:spPr bwMode="auto">
          <a:xfrm>
            <a:off x="388938" y="3689350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비밀번호는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자리 이상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숫자와 문자 조합으로 변경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107950" y="30527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TextBox 24"/>
          <p:cNvSpPr txBox="1">
            <a:spLocks noChangeArrowheads="1"/>
          </p:cNvSpPr>
          <p:nvPr/>
        </p:nvSpPr>
        <p:spPr bwMode="auto">
          <a:xfrm>
            <a:off x="388938" y="3071813"/>
            <a:ext cx="20224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아이디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 시 등록한 아이디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471863" y="26828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210300" y="3011966"/>
            <a:ext cx="792163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6011863" y="278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5580063" y="6010372"/>
            <a:ext cx="7239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319713" y="59666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6297613" y="6010372"/>
            <a:ext cx="650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6896100" y="59666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7896436" y="2466975"/>
            <a:ext cx="944562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" name="타원 48"/>
          <p:cNvSpPr/>
          <p:nvPr/>
        </p:nvSpPr>
        <p:spPr>
          <a:xfrm>
            <a:off x="7670800" y="2422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2449513" y="1619856"/>
            <a:ext cx="1089025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754648" y="2447026"/>
            <a:ext cx="1016000" cy="2413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50" name="그림 49" descr="20190508_163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9239" y="4572851"/>
            <a:ext cx="1157669" cy="668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000" y="1080000"/>
            <a:ext cx="6656400" cy="5194301"/>
          </a:xfrm>
          <a:prstGeom prst="rect">
            <a:avLst/>
          </a:prstGeom>
        </p:spPr>
      </p:pic>
      <p:sp>
        <p:nvSpPr>
          <p:cNvPr id="53251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708400" y="2708275"/>
            <a:ext cx="158432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834066" y="5241601"/>
            <a:ext cx="61200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602976" y="5561798"/>
            <a:ext cx="61200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13921" y="5397176"/>
            <a:ext cx="1800000" cy="36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204642" y="551597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565178" y="515947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586908" y="531851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671557" y="2835486"/>
            <a:ext cx="203791" cy="3473914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07950" y="20701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TextBox 22"/>
          <p:cNvSpPr txBox="1">
            <a:spLocks noChangeArrowheads="1"/>
          </p:cNvSpPr>
          <p:nvPr/>
        </p:nvSpPr>
        <p:spPr bwMode="auto">
          <a:xfrm>
            <a:off x="323410" y="2070100"/>
            <a:ext cx="2088003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단체명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및 이력조회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단체명이 변경된 경우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                  [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107950" y="4716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TextBox 24"/>
          <p:cNvSpPr txBox="1">
            <a:spLocks noChangeArrowheads="1"/>
          </p:cNvSpPr>
          <p:nvPr/>
        </p:nvSpPr>
        <p:spPr bwMode="auto">
          <a:xfrm>
            <a:off x="323410" y="4716463"/>
            <a:ext cx="216102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대표자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및 이력조회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단체의 대표자가 변경된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경우 신규 대표자 개인회원가입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160300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단체정보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기본 메뉴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기본정보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공간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시설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인력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재정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기타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정보 조회 및 수정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정보 수정 후 반드시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저장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07950" y="574179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TextBox 24"/>
          <p:cNvSpPr txBox="1">
            <a:spLocks noChangeArrowheads="1"/>
          </p:cNvSpPr>
          <p:nvPr/>
        </p:nvSpPr>
        <p:spPr bwMode="auto">
          <a:xfrm>
            <a:off x="323410" y="5741798"/>
            <a:ext cx="2016565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대표자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정보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단체의 대표자 정보 확인 가능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정보 수정 필요 시 대표자 개인의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 아이디로 로그인하여 정보 수정 </a:t>
            </a:r>
          </a:p>
        </p:txBody>
      </p:sp>
      <p:sp>
        <p:nvSpPr>
          <p:cNvPr id="40" name="타원 39"/>
          <p:cNvSpPr/>
          <p:nvPr/>
        </p:nvSpPr>
        <p:spPr>
          <a:xfrm>
            <a:off x="112712" y="41671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TextBox 24"/>
          <p:cNvSpPr txBox="1">
            <a:spLocks noChangeArrowheads="1"/>
          </p:cNvSpPr>
          <p:nvPr/>
        </p:nvSpPr>
        <p:spPr bwMode="auto">
          <a:xfrm>
            <a:off x="393700" y="4186238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비밀번호는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자리 이상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숫자와 문자 조합으로 변경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126537" y="369661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TextBox 24"/>
          <p:cNvSpPr txBox="1">
            <a:spLocks noChangeArrowheads="1"/>
          </p:cNvSpPr>
          <p:nvPr/>
        </p:nvSpPr>
        <p:spPr bwMode="auto">
          <a:xfrm>
            <a:off x="407525" y="3715668"/>
            <a:ext cx="20224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아이디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 시 등록한 아이디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471863" y="26828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210300" y="3011966"/>
            <a:ext cx="792163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6011863" y="278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5580063" y="6010372"/>
            <a:ext cx="7239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319713" y="59666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6297613" y="6010372"/>
            <a:ext cx="650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6896100" y="59666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7896436" y="2466975"/>
            <a:ext cx="944562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" name="타원 48"/>
          <p:cNvSpPr/>
          <p:nvPr/>
        </p:nvSpPr>
        <p:spPr>
          <a:xfrm>
            <a:off x="7670800" y="2422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2449513" y="1619856"/>
            <a:ext cx="1089025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813921" y="4918172"/>
            <a:ext cx="3856878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50" name="그림 49" descr="20190508_163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9239" y="4572851"/>
            <a:ext cx="1157669" cy="668750"/>
          </a:xfrm>
          <a:prstGeom prst="rect">
            <a:avLst/>
          </a:prstGeom>
        </p:spPr>
      </p:pic>
      <p:sp>
        <p:nvSpPr>
          <p:cNvPr id="51" name="직사각형 50"/>
          <p:cNvSpPr/>
          <p:nvPr/>
        </p:nvSpPr>
        <p:spPr>
          <a:xfrm>
            <a:off x="3754648" y="2464444"/>
            <a:ext cx="1016000" cy="2413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3614738" y="4716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117474" y="29937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TextBox 24"/>
          <p:cNvSpPr txBox="1">
            <a:spLocks noChangeArrowheads="1"/>
          </p:cNvSpPr>
          <p:nvPr/>
        </p:nvSpPr>
        <p:spPr bwMode="auto">
          <a:xfrm>
            <a:off x="411526" y="2924175"/>
            <a:ext cx="2022475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등록소재지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회원가입시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입력하면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내정보방에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광역시도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시군구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자동으로 입력됨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공란일 경우 등록소재지 선택하여 입력 후 저장하여 적용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6000" y="1141200"/>
            <a:ext cx="6480000" cy="4752455"/>
          </a:xfrm>
          <a:prstGeom prst="rect">
            <a:avLst/>
          </a:prstGeom>
        </p:spPr>
      </p:pic>
      <p:pic>
        <p:nvPicPr>
          <p:cNvPr id="13" name="그림 12" descr="8-단체명변경신청메시지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0000" y="2226226"/>
            <a:ext cx="3240000" cy="1335790"/>
          </a:xfrm>
          <a:prstGeom prst="rect">
            <a:avLst/>
          </a:prstGeom>
        </p:spPr>
      </p:pic>
      <p:sp>
        <p:nvSpPr>
          <p:cNvPr id="54276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4625975" y="2827583"/>
            <a:ext cx="2160588" cy="1682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6591300" y="3215144"/>
            <a:ext cx="684213" cy="1984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5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088003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단체명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클릭하여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첨부서류 확인 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첨부서류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변경신청서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 또는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단체의 사업자등록번호나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등이 함께 변경된 경우는 정보 수정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 아닌 새로운 주체이므로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신규 단체회원 가입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진행 필요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5706374" y="1876136"/>
            <a:ext cx="540000" cy="1984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527886" y="174389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3700" y="3413581"/>
            <a:ext cx="19443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*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단체 대표자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변경시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사업자등록번호나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고유번호 등이 함께 변경된 경우는 새로운 주체이므로 대표자 정보 수정이 아닌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신규대표자 개인회원가입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완료후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신규 단체회원 가입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진행 필요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6000" y="1141200"/>
            <a:ext cx="6480000" cy="4752455"/>
          </a:xfrm>
          <a:prstGeom prst="rect">
            <a:avLst/>
          </a:prstGeom>
        </p:spPr>
      </p:pic>
      <p:pic>
        <p:nvPicPr>
          <p:cNvPr id="31" name="그림 30" descr="9-단체명변경신청화면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4000" y="2059200"/>
            <a:ext cx="4824000" cy="4069277"/>
          </a:xfrm>
          <a:prstGeom prst="rect">
            <a:avLst/>
          </a:prstGeom>
        </p:spPr>
      </p:pic>
      <p:pic>
        <p:nvPicPr>
          <p:cNvPr id="32" name="그림 31" descr="10-단체명변경신청양식다운로드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000" y="4075200"/>
            <a:ext cx="3240000" cy="1155349"/>
          </a:xfrm>
          <a:prstGeom prst="rect">
            <a:avLst/>
          </a:prstGeom>
        </p:spPr>
      </p:pic>
      <p:sp>
        <p:nvSpPr>
          <p:cNvPr id="55301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19510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 후 명칭 입력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107950" y="17113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388938" y="1711325"/>
            <a:ext cx="19510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양식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내려받기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07950" y="2359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TextBox 24"/>
          <p:cNvSpPr txBox="1">
            <a:spLocks noChangeArrowheads="1"/>
          </p:cNvSpPr>
          <p:nvPr/>
        </p:nvSpPr>
        <p:spPr bwMode="auto">
          <a:xfrm>
            <a:off x="388938" y="2359025"/>
            <a:ext cx="202247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단체명변경신청서 저장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단체명변경신청서 저장 후 작성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107950" y="32035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TextBox 24"/>
          <p:cNvSpPr txBox="1">
            <a:spLocks noChangeArrowheads="1"/>
          </p:cNvSpPr>
          <p:nvPr/>
        </p:nvSpPr>
        <p:spPr bwMode="auto">
          <a:xfrm>
            <a:off x="251400" y="3203575"/>
            <a:ext cx="2160013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파일추가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후 파일저장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파일추가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클릭하여 작성한 단체명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 변경신청서와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 또는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첨부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파일저장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파일 추가 후 파일저장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107950" y="45037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TextBox 24"/>
          <p:cNvSpPr txBox="1">
            <a:spLocks noChangeArrowheads="1"/>
          </p:cNvSpPr>
          <p:nvPr/>
        </p:nvSpPr>
        <p:spPr bwMode="auto">
          <a:xfrm>
            <a:off x="251400" y="4503738"/>
            <a:ext cx="2160013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변경신청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후 주관기관 사업 담당자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에게 유선으로 승인 요청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주관기관 담당자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승인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완료 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시스템에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반영 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635375" y="3546686"/>
            <a:ext cx="180022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7238522" y="3764862"/>
            <a:ext cx="864000" cy="2000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8172928" y="4696036"/>
            <a:ext cx="540000" cy="1651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733925" y="5061849"/>
            <a:ext cx="692150" cy="2238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456488" y="5358922"/>
            <a:ext cx="692150" cy="25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6876151" y="2386013"/>
            <a:ext cx="648000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427538" y="2627313"/>
            <a:ext cx="3816350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타원 51"/>
          <p:cNvSpPr/>
          <p:nvPr/>
        </p:nvSpPr>
        <p:spPr>
          <a:xfrm>
            <a:off x="3419475" y="3509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7092950" y="3573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7956550" y="4508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4572000" y="4868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6659563" y="234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7235825" y="5348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6000" y="1141200"/>
            <a:ext cx="6480000" cy="4752455"/>
          </a:xfrm>
          <a:prstGeom prst="rect">
            <a:avLst/>
          </a:prstGeom>
        </p:spPr>
      </p:pic>
      <p:sp>
        <p:nvSpPr>
          <p:cNvPr id="56324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088003" cy="177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대표자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클릭하여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첨부서류 확인 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첨부서류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변경신청서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 또는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대표자 변경신청 시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신규대표자 </a:t>
            </a: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개인회원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가입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후 변경신청 진행 필요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903134" y="1910225"/>
            <a:ext cx="540000" cy="1984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24646" y="181289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7" name="그림 16" descr="8-단체명변경신청메시지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0000" y="2226226"/>
            <a:ext cx="3240000" cy="1335790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4625975" y="2827583"/>
            <a:ext cx="2160588" cy="1682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91300" y="3215144"/>
            <a:ext cx="684213" cy="1984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6000" y="1141200"/>
            <a:ext cx="6480000" cy="475245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8000" y="1990800"/>
            <a:ext cx="4939200" cy="4159745"/>
          </a:xfrm>
          <a:prstGeom prst="rect">
            <a:avLst/>
          </a:prstGeom>
        </p:spPr>
      </p:pic>
      <p:sp>
        <p:nvSpPr>
          <p:cNvPr id="57348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이용안내 확인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대표자 변경신청 신청 절차에 대한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상세 안내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▶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신청절차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▶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적용시점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▶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주의사항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내용 확인 후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이후 해당 내용은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이용안내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클릭하여 다시 확인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16573" y="2528730"/>
            <a:ext cx="3657600" cy="342062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50867" y="5605113"/>
            <a:ext cx="720000" cy="2714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035675" y="2271840"/>
            <a:ext cx="719138" cy="2566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786188" y="2455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그림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8787"/>
          <a:stretch/>
        </p:blipFill>
        <p:spPr>
          <a:xfrm>
            <a:off x="2592000" y="972000"/>
            <a:ext cx="6300000" cy="98013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963"/>
          <a:stretch/>
        </p:blipFill>
        <p:spPr>
          <a:xfrm>
            <a:off x="2484000" y="1886400"/>
            <a:ext cx="3888000" cy="154018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0000" y="2095200"/>
            <a:ext cx="3600000" cy="150211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0400" y="3358800"/>
            <a:ext cx="3704400" cy="3119809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5444022" y="2462213"/>
            <a:ext cx="3486150" cy="25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8374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 후 대표자 검색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돋보기 버튼 클릭 후 신규대표자 검색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17891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1808163"/>
            <a:ext cx="202276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신규 대표자 정보 입력 후 조회</a:t>
            </a:r>
            <a:endParaRPr lang="en-US" altLang="ko-KR" sz="1050" b="1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07950" y="23637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4"/>
          <p:cNvSpPr txBox="1">
            <a:spLocks noChangeArrowheads="1"/>
          </p:cNvSpPr>
          <p:nvPr/>
        </p:nvSpPr>
        <p:spPr bwMode="auto">
          <a:xfrm>
            <a:off x="388938" y="2363788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검색 결과 확인 후 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29368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388938" y="2936875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 후 대표자 불러오기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107950" y="3502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24"/>
          <p:cNvSpPr txBox="1">
            <a:spLocks noChangeArrowheads="1"/>
          </p:cNvSpPr>
          <p:nvPr/>
        </p:nvSpPr>
        <p:spPr bwMode="auto">
          <a:xfrm>
            <a:off x="388938" y="3502025"/>
            <a:ext cx="209477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양식 </a:t>
            </a: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내려받기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변경신청서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양식 </a:t>
            </a:r>
            <a:r>
              <a:rPr lang="ko-KR" altLang="en-US" sz="900" b="1" dirty="0" err="1">
                <a:latin typeface="나눔고딕" pitchFamily="50" charset="-127"/>
                <a:ea typeface="나눔고딕" pitchFamily="50" charset="-127"/>
              </a:rPr>
              <a:t>내려받기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후 작성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07950" y="4211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323410" y="4211638"/>
            <a:ext cx="2160300" cy="9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파일추가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후 파일저장</a:t>
            </a:r>
            <a:endParaRPr lang="en-US" altLang="ko-KR" sz="105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파일추가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클릭하여 작성한 대표자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 변경신청서와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 또는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첨부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파일저장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파일 추가 후 파일저장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07950" y="53625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>
            <a:off x="323410" y="5362575"/>
            <a:ext cx="2160300" cy="9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변경신청</a:t>
            </a:r>
            <a:endParaRPr lang="en-US" altLang="ko-KR" sz="105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후 주관기관 사업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담당자에게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유선으로 승인 요청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주관기관 담당자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승인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완료 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시스템에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반영 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484588" y="3206061"/>
            <a:ext cx="2088000" cy="2143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372814" y="3217174"/>
            <a:ext cx="182562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464449" y="3101975"/>
            <a:ext cx="180975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814791" y="2149475"/>
            <a:ext cx="558800" cy="233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932363" y="4606925"/>
            <a:ext cx="1152525" cy="2143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723626" y="4251325"/>
            <a:ext cx="792163" cy="2143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770352" y="5684167"/>
            <a:ext cx="595313" cy="1825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918323" y="5966746"/>
            <a:ext cx="539750" cy="1825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405688" y="3564709"/>
            <a:ext cx="576262" cy="2571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4427980" y="297042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5266222" y="24463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7706210" y="19891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4716463" y="4581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5580063" y="40767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5597315" y="543030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7308850" y="37163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7711176" y="581067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오른쪽 화살표 43"/>
          <p:cNvSpPr/>
          <p:nvPr/>
        </p:nvSpPr>
        <p:spPr>
          <a:xfrm>
            <a:off x="4860040" y="3140960"/>
            <a:ext cx="432060" cy="14402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12-내정보방(단체)-공간시설 탭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20" y="1141200"/>
            <a:ext cx="6480000" cy="5099240"/>
          </a:xfrm>
          <a:prstGeom prst="rect">
            <a:avLst/>
          </a:prstGeom>
        </p:spPr>
      </p:pic>
      <p:sp>
        <p:nvSpPr>
          <p:cNvPr id="59395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내 </a:t>
            </a:r>
            <a:r>
              <a:rPr lang="ko-KR" altLang="en-US" sz="1200" b="1" dirty="0" err="1">
                <a:latin typeface="나눔고딕" pitchFamily="50" charset="-127"/>
                <a:ea typeface="나눔고딕" pitchFamily="50" charset="-127"/>
              </a:rPr>
              <a:t>정보방</a:t>
            </a:r>
            <a:r>
              <a:rPr lang="en-US" altLang="ko-KR" sz="1200" b="1" dirty="0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19700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공간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시설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 회원 중 공연장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연습실 등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관련 시설이 있는 경우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단체에서 운영하는 공간정보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공연장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전시시설 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및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시설보유현황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056788" y="1492939"/>
            <a:ext cx="576262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13855" y="1187450"/>
            <a:ext cx="5746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25669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88938" y="2586038"/>
            <a:ext cx="19510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정보 수정 및 입력 후 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]</a:t>
            </a:r>
          </a:p>
        </p:txBody>
      </p:sp>
      <p:sp>
        <p:nvSpPr>
          <p:cNvPr id="11" name="타원 10"/>
          <p:cNvSpPr/>
          <p:nvPr/>
        </p:nvSpPr>
        <p:spPr>
          <a:xfrm>
            <a:off x="2990850" y="1312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7670720" y="1052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14078" y="1870553"/>
            <a:ext cx="6119812" cy="43211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62400" y="1080000"/>
            <a:ext cx="6544800" cy="4899600"/>
          </a:xfrm>
          <a:prstGeom prst="rect">
            <a:avLst/>
          </a:prstGeom>
        </p:spPr>
      </p:pic>
      <p:sp>
        <p:nvSpPr>
          <p:cNvPr id="45060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32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화면 안내</a:t>
            </a:r>
            <a:r>
              <a:rPr lang="en-US" altLang="ko-KR" sz="1200" b="1" dirty="0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로그인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107950" y="2463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8938" y="2492375"/>
            <a:ext cx="1770062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아이디 및 비밀번호 입력 후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로그인 클릭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8938" y="109378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국가문화예술지원시스템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접속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07950" y="37909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8938" y="3819525"/>
            <a:ext cx="1893467" cy="5309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e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나라도움 교부 진행절차 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내용 확인 후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닫기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클릭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518214" y="1204091"/>
            <a:ext cx="1706562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2411891" y="12008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469515" y="1750920"/>
            <a:ext cx="1092618" cy="40834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2411891" y="157793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107380" y="50875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368" y="5116095"/>
            <a:ext cx="9826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주관기관 선택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368946" y="1730796"/>
            <a:ext cx="3065839" cy="140215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4191227" y="156666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3" name="그룹 33"/>
          <p:cNvGrpSpPr/>
          <p:nvPr/>
        </p:nvGrpSpPr>
        <p:grpSpPr>
          <a:xfrm>
            <a:off x="4404967" y="1780405"/>
            <a:ext cx="3005138" cy="1352550"/>
            <a:chOff x="4447736" y="2132820"/>
            <a:chExt cx="3005138" cy="135255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47736" y="2132820"/>
              <a:ext cx="3005138" cy="1352550"/>
            </a:xfrm>
            <a:prstGeom prst="rect">
              <a:avLst/>
            </a:prstGeom>
          </p:spPr>
        </p:pic>
        <p:pic>
          <p:nvPicPr>
            <p:cNvPr id="35" name="그림 34" descr="20190507_170659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08000" y="3240000"/>
              <a:ext cx="1260000" cy="84313"/>
            </a:xfrm>
            <a:prstGeom prst="rect">
              <a:avLst/>
            </a:prstGeom>
          </p:spPr>
        </p:pic>
      </p:grpSp>
      <p:sp>
        <p:nvSpPr>
          <p:cNvPr id="33" name="직사각형 32"/>
          <p:cNvSpPr/>
          <p:nvPr/>
        </p:nvSpPr>
        <p:spPr>
          <a:xfrm>
            <a:off x="5803544" y="2852550"/>
            <a:ext cx="194352" cy="2164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106027" y="3256461"/>
            <a:ext cx="3747153" cy="312494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7" name="그림 36" descr="20190507_1623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10" y="5661310"/>
            <a:ext cx="1152160" cy="336042"/>
          </a:xfrm>
          <a:prstGeom prst="rect">
            <a:avLst/>
          </a:prstGeom>
        </p:spPr>
      </p:pic>
      <p:pic>
        <p:nvPicPr>
          <p:cNvPr id="40" name="그림 39" descr="20200821_1142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2612" y="3256461"/>
            <a:ext cx="3710568" cy="3054705"/>
          </a:xfrm>
          <a:prstGeom prst="rect">
            <a:avLst/>
          </a:prstGeom>
        </p:spPr>
      </p:pic>
      <p:sp>
        <p:nvSpPr>
          <p:cNvPr id="41" name="타원 40"/>
          <p:cNvSpPr/>
          <p:nvPr/>
        </p:nvSpPr>
        <p:spPr>
          <a:xfrm>
            <a:off x="3999737" y="311358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251069" y="3819525"/>
            <a:ext cx="451816" cy="24381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12-내정보방(단체)-인력재정 탭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6000" y="1141200"/>
            <a:ext cx="6480000" cy="4750633"/>
          </a:xfrm>
          <a:prstGeom prst="rect">
            <a:avLst/>
          </a:prstGeom>
        </p:spPr>
      </p:pic>
      <p:sp>
        <p:nvSpPr>
          <p:cNvPr id="60419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251400" y="1124680"/>
            <a:ext cx="2232310" cy="343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인력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재정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단체의 인력 및 재정 현황 입력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 임직원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고정 급여를 받는 임원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및 유급 직원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 단원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극단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무용단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연주단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등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단원이 있는 경우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상근단원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정기적인 고정급여를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받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으며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일 이상 정기적으로 근무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하는 경우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 등록회원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사단법인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협회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학  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회 등의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등록 회원 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장기 계약직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일정기간 또는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프로젝트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에 따라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개월 이상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"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계약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"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된 직원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단기 계약직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일정기간 또는 사업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프로젝트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에 따라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개월 미만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"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계약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"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된 직원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7990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4818063"/>
            <a:ext cx="19510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정보 수정 및 입력 후 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]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598182" y="1492939"/>
            <a:ext cx="576262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813855" y="1187450"/>
            <a:ext cx="5746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532244" y="1312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7670720" y="1052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14078" y="1700761"/>
            <a:ext cx="6156000" cy="417658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8254" y="1141200"/>
            <a:ext cx="6348922" cy="5209200"/>
          </a:xfrm>
          <a:prstGeom prst="rect">
            <a:avLst/>
          </a:prstGeom>
        </p:spPr>
      </p:pic>
      <p:sp>
        <p:nvSpPr>
          <p:cNvPr id="61443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95420" y="1079500"/>
            <a:ext cx="2089018" cy="288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기타 단체 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회원제도 운영 여부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행추가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클릭하면 표에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빈 행이 추가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행의 각 항목을 선택하여 해당하는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내용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최근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년간 단체의 세부활동실적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단체의 주요 수상 경력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단체의 공공부문 지원금 수혜실적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최근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년 이내 수혜실적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NCAS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등록현황은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NCAS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수혜실적이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자동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반영되어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사용자 직접 입력 불가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601852" y="1709384"/>
            <a:ext cx="6119812" cy="464101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222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4241800"/>
            <a:ext cx="19510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정보 수정 및 입력 후 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</a:rPr>
              <a:t>]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4136756" y="1492939"/>
            <a:ext cx="3960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761602" y="1187450"/>
            <a:ext cx="5746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49788" y="1312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7670720" y="1052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6000" y="1141200"/>
            <a:ext cx="6480000" cy="4752455"/>
          </a:xfrm>
          <a:prstGeom prst="rect">
            <a:avLst/>
          </a:prstGeom>
        </p:spPr>
      </p:pic>
      <p:sp>
        <p:nvSpPr>
          <p:cNvPr id="62468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324798" y="1144588"/>
            <a:ext cx="576262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8199341" y="946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9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출력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단체 상세 정보는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미리보기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를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통해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각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신청서에 함께 출력되는 단체의 상세 정보를 사전에 확인 및 보완 가능</a:t>
            </a:r>
          </a:p>
        </p:txBody>
      </p:sp>
      <p:sp>
        <p:nvSpPr>
          <p:cNvPr id="19" name="타원 18"/>
          <p:cNvSpPr/>
          <p:nvPr/>
        </p:nvSpPr>
        <p:spPr>
          <a:xfrm>
            <a:off x="107950" y="253633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88938" y="2536330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미리보기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352305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5" name="그림 24" descr="12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40" y="1803738"/>
            <a:ext cx="5306352" cy="4564800"/>
          </a:xfrm>
          <a:prstGeom prst="rect">
            <a:avLst/>
          </a:prstGeom>
        </p:spPr>
      </p:pic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388938" y="3523052"/>
            <a:ext cx="202247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문서 저장 및 출력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9840" y="2178704"/>
            <a:ext cx="809528" cy="2256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446722" y="2895600"/>
            <a:ext cx="1223962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06100" y="158044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153849" y="21328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348038" y="1760538"/>
            <a:ext cx="5386035" cy="4608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그림 4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541338" y="2109788"/>
            <a:ext cx="8056562" cy="10572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5000" b="1" spc="-200" dirty="0">
                <a:latin typeface="나눔바른고딕" pitchFamily="50" charset="-127"/>
                <a:ea typeface="나눔바른고딕" pitchFamily="50" charset="-127"/>
              </a:rPr>
              <a:t>감사합니다</a:t>
            </a:r>
            <a:r>
              <a:rPr lang="en-US" altLang="ko-KR" sz="5000" b="1" spc="-200" dirty="0">
                <a:latin typeface="나눔바른고딕" pitchFamily="50" charset="-127"/>
                <a:ea typeface="나눔바른고딕" pitchFamily="50" charset="-127"/>
              </a:rPr>
              <a:t>.</a:t>
            </a:r>
            <a:endParaRPr lang="en-US" altLang="ko-KR" sz="5000" dirty="0"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그림 42" descr="그림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954" y="1365250"/>
            <a:ext cx="6705046" cy="4711819"/>
          </a:xfrm>
          <a:prstGeom prst="rect">
            <a:avLst/>
          </a:prstGeom>
        </p:spPr>
      </p:pic>
      <p:sp>
        <p:nvSpPr>
          <p:cNvPr id="45060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32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화면 안내</a:t>
            </a:r>
            <a:r>
              <a:rPr lang="en-US" altLang="ko-KR" sz="1200" b="1" dirty="0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로그인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938" y="1093788"/>
            <a:ext cx="20224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개인정보 제공에 대한 동의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개인정보 제공 동의에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후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</a:t>
            </a:r>
            <a:endParaRPr lang="ko-KR" altLang="en-US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283968" y="2516407"/>
            <a:ext cx="3600400" cy="367240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8" name="그림 37" descr="20190809_1626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1980" y="2626977"/>
            <a:ext cx="3384376" cy="3450092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6084168" y="5571427"/>
            <a:ext cx="1656184" cy="2353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5508104" y="5806739"/>
            <a:ext cx="864096" cy="1910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141093" y="237353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그림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6842" y="1215311"/>
            <a:ext cx="6727157" cy="5051483"/>
          </a:xfrm>
          <a:prstGeom prst="rect">
            <a:avLst/>
          </a:prstGeom>
        </p:spPr>
      </p:pic>
      <p:sp>
        <p:nvSpPr>
          <p:cNvPr id="4608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136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메인 화면 안내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938" y="1079500"/>
            <a:ext cx="1571625" cy="669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로그인 정보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사용자명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개인명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단체명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</a:t>
            </a: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로그인한 주관기관 확인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410" y="1988800"/>
            <a:ext cx="2175471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진행절차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해당 단계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  <a:cs typeface="조선일보명조"/>
              </a:rPr>
              <a:t>클릭시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해당 메뉴로 이동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교부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변경신청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정산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사업실적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신청현황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모두보기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타 기관 포함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</a:t>
            </a:r>
            <a:endParaRPr lang="ko-KR" altLang="en-US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11125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27000" y="19653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45438" y="1778427"/>
            <a:ext cx="1118499" cy="50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889375" y="2147582"/>
            <a:ext cx="4714875" cy="7286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43324" y="4801225"/>
            <a:ext cx="5293295" cy="8530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398713" y="15254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08400" y="199449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563938" y="329841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63938" y="4651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305340" y="4134124"/>
            <a:ext cx="296862" cy="44058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719762" y="3700736"/>
            <a:ext cx="576000" cy="8739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098" name="TextBox 32"/>
          <p:cNvSpPr txBox="1">
            <a:spLocks noChangeArrowheads="1"/>
          </p:cNvSpPr>
          <p:nvPr/>
        </p:nvSpPr>
        <p:spPr bwMode="auto">
          <a:xfrm>
            <a:off x="323410" y="3212970"/>
            <a:ext cx="2167510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</a:rPr>
              <a:t>  나의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지원사업 진행 현황</a:t>
            </a:r>
            <a:endParaRPr lang="en-US" altLang="ko-KR" sz="10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지원 년도를 선택하면 해당 년도의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나의 진행현황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조회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각 사업의 지원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교부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보조금지급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사업실적 등의 상태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및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현재 진행 상태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 표시됨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보기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는 제출완료 상태를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나타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내며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관리번호가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보임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수정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을 클릭하면 작성 중인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신청 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이지로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이동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 진행중인 사업이 없을 경우 </a:t>
            </a:r>
            <a:r>
              <a:rPr lang="en-US" altLang="ko-KR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조회된 </a:t>
            </a:r>
            <a:r>
              <a:rPr lang="ko-KR" altLang="en-US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데이터가 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없습니다</a:t>
            </a:r>
            <a:r>
              <a:rPr lang="en-US" altLang="ko-KR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메시지 확인</a:t>
            </a:r>
            <a:endParaRPr lang="en-US" altLang="ko-KR" sz="900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38" y="5495925"/>
            <a:ext cx="2095500" cy="66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신청 가능한 지원사업 현황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현재 로그인한 주관기관의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신청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가능한 사업이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조회됨</a:t>
            </a:r>
          </a:p>
        </p:txBody>
      </p:sp>
      <p:sp>
        <p:nvSpPr>
          <p:cNvPr id="25" name="타원 24"/>
          <p:cNvSpPr/>
          <p:nvPr/>
        </p:nvSpPr>
        <p:spPr>
          <a:xfrm>
            <a:off x="107380" y="321297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125413" y="5497513"/>
            <a:ext cx="287337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743325" y="3458710"/>
            <a:ext cx="5112000" cy="111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1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00" y="1195200"/>
            <a:ext cx="6714317" cy="4970180"/>
          </a:xfrm>
          <a:prstGeom prst="rect">
            <a:avLst/>
          </a:prstGeom>
        </p:spPr>
      </p:pic>
      <p:sp>
        <p:nvSpPr>
          <p:cNvPr id="4710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메뉴안내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938" y="1079500"/>
            <a:ext cx="1947862" cy="808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보조금 주관기관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현재 로그인한 주관기관 확인 후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보조금 주관기관 변경을 원할 경우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원하는 주관기관 선택하여 변경 가능</a:t>
            </a:r>
          </a:p>
        </p:txBody>
      </p:sp>
      <p:sp>
        <p:nvSpPr>
          <p:cNvPr id="5" name="타원 4"/>
          <p:cNvSpPr/>
          <p:nvPr/>
        </p:nvSpPr>
        <p:spPr>
          <a:xfrm>
            <a:off x="111125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475001" y="2545310"/>
            <a:ext cx="1152160" cy="280183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451521" y="1957254"/>
            <a:ext cx="1035050" cy="1555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3548732" y="241444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9" name="그림 8" descr="20190507_1623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00" y="5805330"/>
            <a:ext cx="1194453" cy="360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2422800" y="1195200"/>
            <a:ext cx="6728822" cy="5018400"/>
            <a:chOff x="2422800" y="1195200"/>
            <a:chExt cx="6728822" cy="5018400"/>
          </a:xfrm>
        </p:grpSpPr>
        <p:pic>
          <p:nvPicPr>
            <p:cNvPr id="2" name="그림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22800" y="1195200"/>
              <a:ext cx="6699600" cy="5018400"/>
            </a:xfrm>
            <a:prstGeom prst="rect">
              <a:avLst/>
            </a:prstGeom>
          </p:spPr>
        </p:pic>
        <p:pic>
          <p:nvPicPr>
            <p:cNvPr id="11" name="그림 10" descr="20190829_13483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5375" y="1734075"/>
              <a:ext cx="5516247" cy="4215205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388938" y="1079500"/>
            <a:ext cx="1838325" cy="1362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자료실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서식 및 매뉴얼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각종 서식 및 매뉴얼 확인 가능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관련 법령 및 지침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문화체육관광부 관련 법령 및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문예진흥기금보조금운용지침 등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확인 가능</a:t>
            </a:r>
          </a:p>
        </p:txBody>
      </p:sp>
      <p:sp>
        <p:nvSpPr>
          <p:cNvPr id="5" name="타원 4"/>
          <p:cNvSpPr/>
          <p:nvPr/>
        </p:nvSpPr>
        <p:spPr>
          <a:xfrm>
            <a:off x="111125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532643" y="1314450"/>
            <a:ext cx="360363" cy="1951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7391356" y="107929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13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메뉴안내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  <p:pic>
        <p:nvPicPr>
          <p:cNvPr id="10" name="그림 9" descr="20190507_1623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00" y="5805330"/>
            <a:ext cx="1194453" cy="36005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635375" y="2554073"/>
            <a:ext cx="5440363" cy="29237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81806" y="1557982"/>
            <a:ext cx="1512887" cy="17609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그룹 27"/>
          <p:cNvGrpSpPr/>
          <p:nvPr/>
        </p:nvGrpSpPr>
        <p:grpSpPr>
          <a:xfrm>
            <a:off x="2411413" y="1195281"/>
            <a:ext cx="6732587" cy="5020037"/>
            <a:chOff x="2411413" y="1195281"/>
            <a:chExt cx="6732587" cy="5020037"/>
          </a:xfrm>
        </p:grpSpPr>
        <p:pic>
          <p:nvPicPr>
            <p:cNvPr id="20" name="그림 19" descr="그림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1413" y="1195281"/>
              <a:ext cx="6705554" cy="5020037"/>
            </a:xfrm>
            <a:prstGeom prst="rect">
              <a:avLst/>
            </a:prstGeom>
          </p:spPr>
        </p:pic>
        <p:pic>
          <p:nvPicPr>
            <p:cNvPr id="27" name="그림 26" descr="20190829_13552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62408" y="2628508"/>
              <a:ext cx="5481592" cy="291861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323410" y="1079500"/>
            <a:ext cx="2160300" cy="1915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게시판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공지사항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각 기관별 공지사항을 올리는 곳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예약상담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시스템 사용관련 상담을 예약하는 곳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사업에 대한 문의는 보조금 주관기관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으로 문의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시스템 개선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시스템 자료의 오류 등 기능적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개선 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필요한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사항에 대하여 제안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111125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635375" y="1755265"/>
            <a:ext cx="1008063" cy="2127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8729196" y="5116140"/>
            <a:ext cx="387771" cy="2127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38" y="3419475"/>
            <a:ext cx="2022475" cy="668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예약상담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글쓰기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버튼 클릭하여 시스템 사용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관련하여 상담 예약이 가능</a:t>
            </a:r>
          </a:p>
        </p:txBody>
      </p:sp>
      <p:sp>
        <p:nvSpPr>
          <p:cNvPr id="22" name="타원 21"/>
          <p:cNvSpPr/>
          <p:nvPr/>
        </p:nvSpPr>
        <p:spPr>
          <a:xfrm>
            <a:off x="127000" y="33924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8460865" y="507010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16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메뉴안내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_3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6227552" y="1557982"/>
            <a:ext cx="2520000" cy="17609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973384" y="1323159"/>
            <a:ext cx="360363" cy="1951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7805970" y="10879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2800" y="907200"/>
            <a:ext cx="6699600" cy="556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938" y="1079500"/>
            <a:ext cx="2022475" cy="19159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시스템 안내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국가문화예술지원시스템의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운영목적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이용방법과 절차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시스템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구성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문의처 등에 대한 안내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사업담당자 안내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각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주관기관 사업 담당자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연락처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FAQ</a:t>
            </a: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  <a:cs typeface="조선일보명조"/>
              </a:rPr>
              <a:t>자주묻는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질문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11125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734278" y="1962598"/>
            <a:ext cx="5327650" cy="4428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018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메뉴안내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_4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902447" y="1309218"/>
            <a:ext cx="1908000" cy="17609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380594" y="1065686"/>
            <a:ext cx="360363" cy="1951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8161121" y="9953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0" name="그림 9" descr="20190507_1713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890" y="1988800"/>
            <a:ext cx="5256730" cy="4392610"/>
          </a:xfrm>
          <a:prstGeom prst="rect">
            <a:avLst/>
          </a:prstGeom>
        </p:spPr>
      </p:pic>
      <p:pic>
        <p:nvPicPr>
          <p:cNvPr id="15" name="그림 14" descr="20190507_1623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00" y="5949350"/>
            <a:ext cx="1194453" cy="360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000" y="1080000"/>
            <a:ext cx="6696000" cy="5371212"/>
          </a:xfrm>
          <a:prstGeom prst="rect">
            <a:avLst/>
          </a:prstGeom>
        </p:spPr>
      </p:pic>
      <p:sp>
        <p:nvSpPr>
          <p:cNvPr id="51203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14652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내 정보방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개인회원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출력 버튼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정보 수정 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개인정보 출력 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         </a:t>
            </a:r>
          </a:p>
        </p:txBody>
      </p:sp>
      <p:sp>
        <p:nvSpPr>
          <p:cNvPr id="6" name="타원 5"/>
          <p:cNvSpPr/>
          <p:nvPr/>
        </p:nvSpPr>
        <p:spPr>
          <a:xfrm>
            <a:off x="107950" y="19732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323410" y="1984375"/>
            <a:ext cx="2160300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</a:rPr>
              <a:t>개인명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변경신청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개명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또는 회원 가입 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이름을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잘못 입력한 경우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변경신청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후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 담당자가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승인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하면 시스템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에서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이력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 한 이력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38925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4"/>
          <p:cNvSpPr txBox="1">
            <a:spLocks noChangeArrowheads="1"/>
          </p:cNvSpPr>
          <p:nvPr/>
        </p:nvSpPr>
        <p:spPr bwMode="auto">
          <a:xfrm>
            <a:off x="388938" y="3913188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비밀번호는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자리 이상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숫자와 문자 조합으로 변경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07950" y="32750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4"/>
          <p:cNvSpPr txBox="1">
            <a:spLocks noChangeArrowheads="1"/>
          </p:cNvSpPr>
          <p:nvPr/>
        </p:nvSpPr>
        <p:spPr bwMode="auto">
          <a:xfrm>
            <a:off x="388938" y="3294063"/>
            <a:ext cx="20224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아이디 변경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 시 등록한 아이디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6116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251400" y="4653170"/>
            <a:ext cx="2232310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개인정보 입력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행추가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클릭 후 개인정보 입력 가능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등록 정보 클릭 후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행삭제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가능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스크롤 바 이동하여 해당 사항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173038" y="5661025"/>
            <a:ext cx="2093912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모든 정보 수정 후에는 반드시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버튼을 클릭하여 저장 여부 확인 필요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49513" y="1637274"/>
            <a:ext cx="1089025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54648" y="2464444"/>
            <a:ext cx="1016000" cy="2413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000618" y="2492936"/>
            <a:ext cx="9000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7805738" y="22447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41943" y="2864622"/>
            <a:ext cx="792163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759450" y="4947084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59450" y="5267115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581650" y="2609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744913" y="5137106"/>
            <a:ext cx="1881187" cy="414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5538788" y="5221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538788" y="4857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725863" y="5589588"/>
            <a:ext cx="5167312" cy="7921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8189868" y="5649658"/>
            <a:ext cx="6858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936516" y="2447065"/>
            <a:ext cx="165100" cy="3960812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1" name="그림 30" descr="20190508_135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3896" y="3882407"/>
            <a:ext cx="1164725" cy="2354881"/>
          </a:xfrm>
          <a:prstGeom prst="rect">
            <a:avLst/>
          </a:prstGeom>
        </p:spPr>
      </p:pic>
      <p:sp>
        <p:nvSpPr>
          <p:cNvPr id="26" name="타원 25"/>
          <p:cNvSpPr/>
          <p:nvPr/>
        </p:nvSpPr>
        <p:spPr>
          <a:xfrm>
            <a:off x="3517900" y="5184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3517900" y="5735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32961</TotalTime>
  <Words>1701</Words>
  <Application>Microsoft Office PowerPoint</Application>
  <PresentationFormat>화면 슬라이드 쇼(4:3)</PresentationFormat>
  <Paragraphs>483</Paragraphs>
  <Slides>23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23</vt:i4>
      </vt:variant>
    </vt:vector>
  </HeadingPairs>
  <TitlesOfParts>
    <vt:vector size="26" baseType="lpstr">
      <vt:lpstr>Office 테마</vt:lpstr>
      <vt:lpstr>1_Office 테마</vt:lpstr>
      <vt:lpstr>2_Office 테마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</vt:vector>
  </TitlesOfParts>
  <Company>arko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arko</dc:creator>
  <cp:lastModifiedBy>USER</cp:lastModifiedBy>
  <cp:revision>2589</cp:revision>
  <cp:lastPrinted>2014-02-11T11:33:14Z</cp:lastPrinted>
  <dcterms:created xsi:type="dcterms:W3CDTF">2012-08-09T00:37:08Z</dcterms:created>
  <dcterms:modified xsi:type="dcterms:W3CDTF">2022-03-22T04:33:26Z</dcterms:modified>
</cp:coreProperties>
</file>